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9975" cy="42484675"/>
  <p:notesSz cx="6797675" cy="9926638"/>
  <p:defaultTextStyle>
    <a:defPPr>
      <a:defRPr lang="en-US"/>
    </a:defPPr>
    <a:lvl1pPr marL="0" algn="l" defTabSz="415796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78980" algn="l" defTabSz="415796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57960" algn="l" defTabSz="415796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36940" algn="l" defTabSz="415796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15919" algn="l" defTabSz="415796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394899" algn="l" defTabSz="415796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473879" algn="l" defTabSz="415796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552859" algn="l" defTabSz="415796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31839" algn="l" defTabSz="415796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98">
          <p15:clr>
            <a:srgbClr val="A4A3A4"/>
          </p15:clr>
        </p15:guide>
        <p15:guide id="2" orient="horz" pos="24222">
          <p15:clr>
            <a:srgbClr val="A4A3A4"/>
          </p15:clr>
        </p15:guide>
        <p15:guide id="3" orient="horz" pos="25129">
          <p15:clr>
            <a:srgbClr val="A4A3A4"/>
          </p15:clr>
        </p15:guide>
        <p15:guide id="4" orient="horz" pos="7484">
          <p15:clr>
            <a:srgbClr val="A4A3A4"/>
          </p15:clr>
        </p15:guide>
        <p15:guide id="5" pos="9537">
          <p15:clr>
            <a:srgbClr val="A4A3A4"/>
          </p15:clr>
        </p15:guide>
        <p15:guide id="6" pos="1009">
          <p15:clr>
            <a:srgbClr val="A4A3A4"/>
          </p15:clr>
        </p15:guide>
        <p15:guide id="7" pos="18065">
          <p15:clr>
            <a:srgbClr val="A4A3A4"/>
          </p15:clr>
        </p15:guide>
        <p15:guide id="8" pos="8947" userDrawn="1">
          <p15:clr>
            <a:srgbClr val="A4A3A4"/>
          </p15:clr>
        </p15:guide>
        <p15:guide id="9" pos="101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B78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7" autoAdjust="0"/>
    <p:restoredTop sz="94650"/>
  </p:normalViewPr>
  <p:slideViewPr>
    <p:cSldViewPr>
      <p:cViewPr>
        <p:scale>
          <a:sx n="35" d="100"/>
          <a:sy n="35" d="100"/>
        </p:scale>
        <p:origin x="1072" y="-1848"/>
      </p:cViewPr>
      <p:guideLst>
        <p:guide orient="horz" pos="5398"/>
        <p:guide orient="horz" pos="24222"/>
        <p:guide orient="horz" pos="25129"/>
        <p:guide orient="horz" pos="7484"/>
        <p:guide pos="9537"/>
        <p:guide pos="1009"/>
        <p:guide pos="18065"/>
        <p:guide pos="8947"/>
        <p:guide pos="101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28C76-65F9-D143-823F-0E311D9F4261}" type="datetimeFigureOut">
              <a:rPr lang="en-AU" smtClean="0"/>
              <a:t>28/10/2015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1241425"/>
            <a:ext cx="23876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B3F98-8349-2A49-A01D-E740571D8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4922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B3F98-8349-2A49-A01D-E740571D835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15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gree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30279975" cy="7488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 t="20940" b="28463"/>
          <a:stretch>
            <a:fillRect/>
          </a:stretch>
        </p:blipFill>
        <p:spPr bwMode="auto">
          <a:xfrm>
            <a:off x="0" y="0"/>
            <a:ext cx="30378401" cy="761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1788" y="1060219"/>
            <a:ext cx="20667662" cy="3336453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12000"/>
            </a:lvl1pPr>
          </a:lstStyle>
          <a:p>
            <a:r>
              <a:rPr lang="en-US" dirty="0" smtClean="0"/>
              <a:t>INSERT MAIN HEADING (MAX 120PT ALL CAPS)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72624" y="11898103"/>
            <a:ext cx="12601575" cy="26554322"/>
          </a:xfrm>
        </p:spPr>
        <p:txBody>
          <a:bodyPr>
            <a:normAutofit/>
          </a:bodyPr>
          <a:lstStyle>
            <a:lvl1pPr marL="0" indent="0">
              <a:spcBef>
                <a:spcPts val="6000"/>
              </a:spcBef>
              <a:spcAft>
                <a:spcPts val="1200"/>
              </a:spcAft>
              <a:buNone/>
              <a:defRPr sz="6000" b="1" baseline="0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spcAft>
                <a:spcPts val="900"/>
              </a:spcAft>
              <a:buNone/>
              <a:defRPr sz="3200" baseline="0"/>
            </a:lvl2pPr>
            <a:lvl3pPr marL="0" indent="0">
              <a:spcBef>
                <a:spcPts val="4200"/>
              </a:spcBef>
              <a:spcAft>
                <a:spcPts val="1200"/>
              </a:spcAft>
              <a:buNone/>
              <a:defRPr sz="4400" b="1">
                <a:solidFill>
                  <a:schemeClr val="accent2"/>
                </a:solidFill>
              </a:defRPr>
            </a:lvl3pPr>
            <a:lvl4pPr>
              <a:defRPr sz="3600"/>
            </a:lvl4pPr>
            <a:lvl5pPr>
              <a:defRPr sz="36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dirty="0" smtClean="0"/>
              <a:t>Heading (First level)</a:t>
            </a:r>
          </a:p>
          <a:p>
            <a:pPr lvl="1"/>
            <a:r>
              <a:rPr lang="en-US" dirty="0" smtClean="0"/>
              <a:t>Body (Second level)</a:t>
            </a:r>
          </a:p>
          <a:p>
            <a:pPr lvl="2"/>
            <a:r>
              <a:rPr lang="en-US" dirty="0" smtClean="0"/>
              <a:t>Heading 2 (Third level)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01788" y="8569325"/>
            <a:ext cx="22539199" cy="2592387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Introduction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01788" y="4465067"/>
            <a:ext cx="20667662" cy="719486"/>
          </a:xfrm>
        </p:spPr>
        <p:txBody>
          <a:bodyPr>
            <a:noAutofit/>
          </a:bodyPr>
          <a:lstStyle>
            <a:lvl1pPr marL="0" indent="0">
              <a:buNone/>
              <a:defRPr sz="5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Subtitle [Calibri 50pt]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601788" y="5400675"/>
            <a:ext cx="20667662" cy="115203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Author and Affiliation details [Calibri 28pt]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16076613" y="11880850"/>
            <a:ext cx="12601575" cy="26571575"/>
          </a:xfrm>
        </p:spPr>
        <p:txBody>
          <a:bodyPr>
            <a:normAutofit/>
          </a:bodyPr>
          <a:lstStyle>
            <a:lvl1pPr marL="0" indent="0">
              <a:spcBef>
                <a:spcPts val="6000"/>
              </a:spcBef>
              <a:spcAft>
                <a:spcPts val="1200"/>
              </a:spcAft>
              <a:buNone/>
              <a:defRPr sz="6000" b="1" baseline="0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spcAft>
                <a:spcPts val="900"/>
              </a:spcAft>
              <a:buNone/>
              <a:defRPr sz="3200" baseline="0"/>
            </a:lvl2pPr>
            <a:lvl3pPr marL="0" indent="0">
              <a:spcBef>
                <a:spcPts val="4200"/>
              </a:spcBef>
              <a:spcAft>
                <a:spcPts val="1200"/>
              </a:spcAft>
              <a:buNone/>
              <a:defRPr sz="4400" b="1">
                <a:solidFill>
                  <a:schemeClr val="accent2"/>
                </a:solidFill>
              </a:defRPr>
            </a:lvl3pPr>
            <a:lvl4pPr>
              <a:defRPr sz="3600"/>
            </a:lvl4pPr>
            <a:lvl5pPr>
              <a:defRPr sz="36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dirty="0" smtClean="0"/>
              <a:t>Heading (First level)</a:t>
            </a:r>
          </a:p>
          <a:p>
            <a:pPr lvl="1"/>
            <a:r>
              <a:rPr lang="en-US" dirty="0" smtClean="0"/>
              <a:t>Body (Second level)</a:t>
            </a:r>
          </a:p>
          <a:p>
            <a:pPr lvl="2"/>
            <a:r>
              <a:rPr lang="en-US" dirty="0" smtClean="0"/>
              <a:t>Heading 2 (Third level)</a:t>
            </a:r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601788" y="6696721"/>
            <a:ext cx="126015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3200" b="1" dirty="0" smtClean="0"/>
              <a:t>www.data61.csiro.au</a:t>
            </a:r>
            <a:endParaRPr lang="en-AU" sz="3200" b="1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7488809"/>
            <a:ext cx="30279975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22988859" y="2017345"/>
            <a:ext cx="5689330" cy="3471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484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black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30279975" cy="74888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81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 t="20954" b="28481"/>
          <a:stretch>
            <a:fillRect/>
          </a:stretch>
        </p:blipFill>
        <p:spPr bwMode="auto">
          <a:xfrm>
            <a:off x="0" y="0"/>
            <a:ext cx="30378400" cy="761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1788" y="1060219"/>
            <a:ext cx="20667662" cy="3336453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12000"/>
            </a:lvl1pPr>
          </a:lstStyle>
          <a:p>
            <a:r>
              <a:rPr lang="en-US" dirty="0" smtClean="0"/>
              <a:t>INSERT MAIN HEADING (MAX 120PT ALL CAPS)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72624" y="11898103"/>
            <a:ext cx="12601575" cy="26554322"/>
          </a:xfrm>
        </p:spPr>
        <p:txBody>
          <a:bodyPr>
            <a:normAutofit/>
          </a:bodyPr>
          <a:lstStyle>
            <a:lvl1pPr marL="0" indent="0">
              <a:spcBef>
                <a:spcPts val="6000"/>
              </a:spcBef>
              <a:spcAft>
                <a:spcPts val="1200"/>
              </a:spcAft>
              <a:buNone/>
              <a:defRPr sz="6000" b="1" baseline="0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spcAft>
                <a:spcPts val="900"/>
              </a:spcAft>
              <a:buNone/>
              <a:defRPr sz="3200" baseline="0"/>
            </a:lvl2pPr>
            <a:lvl3pPr marL="0" indent="0">
              <a:spcBef>
                <a:spcPts val="4200"/>
              </a:spcBef>
              <a:spcAft>
                <a:spcPts val="1200"/>
              </a:spcAft>
              <a:buNone/>
              <a:defRPr sz="4400" b="1">
                <a:solidFill>
                  <a:schemeClr val="accent2"/>
                </a:solidFill>
              </a:defRPr>
            </a:lvl3pPr>
            <a:lvl4pPr>
              <a:defRPr sz="3600"/>
            </a:lvl4pPr>
            <a:lvl5pPr>
              <a:defRPr sz="36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dirty="0" smtClean="0"/>
              <a:t>Heading (First level)</a:t>
            </a:r>
          </a:p>
          <a:p>
            <a:pPr lvl="1"/>
            <a:r>
              <a:rPr lang="en-US" dirty="0" smtClean="0"/>
              <a:t>Body (Second level)</a:t>
            </a:r>
          </a:p>
          <a:p>
            <a:pPr lvl="2"/>
            <a:r>
              <a:rPr lang="en-US" dirty="0" smtClean="0"/>
              <a:t>Heading 2 (Third level)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01788" y="8569325"/>
            <a:ext cx="22539199" cy="2592387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Introduction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01788" y="4465067"/>
            <a:ext cx="20667662" cy="719486"/>
          </a:xfrm>
        </p:spPr>
        <p:txBody>
          <a:bodyPr>
            <a:noAutofit/>
          </a:bodyPr>
          <a:lstStyle>
            <a:lvl1pPr marL="0" indent="0">
              <a:buNone/>
              <a:defRPr sz="5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Insert Subtitle [Calibri 50pt]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601788" y="5400675"/>
            <a:ext cx="20667662" cy="79199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Insert Author and Affiliation details [Calibri 28pt]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16076613" y="11880850"/>
            <a:ext cx="12601575" cy="26571575"/>
          </a:xfrm>
        </p:spPr>
        <p:txBody>
          <a:bodyPr>
            <a:normAutofit/>
          </a:bodyPr>
          <a:lstStyle>
            <a:lvl1pPr marL="0" indent="0">
              <a:spcBef>
                <a:spcPts val="6000"/>
              </a:spcBef>
              <a:spcAft>
                <a:spcPts val="1200"/>
              </a:spcAft>
              <a:buNone/>
              <a:defRPr sz="6000" b="1" baseline="0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spcAft>
                <a:spcPts val="900"/>
              </a:spcAft>
              <a:buNone/>
              <a:defRPr sz="3200" baseline="0"/>
            </a:lvl2pPr>
            <a:lvl3pPr marL="0" indent="0">
              <a:spcBef>
                <a:spcPts val="4200"/>
              </a:spcBef>
              <a:spcAft>
                <a:spcPts val="1200"/>
              </a:spcAft>
              <a:buNone/>
              <a:defRPr sz="4400" b="1">
                <a:solidFill>
                  <a:schemeClr val="accent2"/>
                </a:solidFill>
              </a:defRPr>
            </a:lvl3pPr>
            <a:lvl4pPr>
              <a:defRPr sz="3600"/>
            </a:lvl4pPr>
            <a:lvl5pPr>
              <a:defRPr sz="36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dirty="0" smtClean="0"/>
              <a:t>Heading (First level)</a:t>
            </a:r>
          </a:p>
          <a:p>
            <a:pPr lvl="1"/>
            <a:r>
              <a:rPr lang="en-US" dirty="0" smtClean="0"/>
              <a:t>Body (Second level)</a:t>
            </a:r>
          </a:p>
          <a:p>
            <a:pPr lvl="2"/>
            <a:r>
              <a:rPr lang="en-US" dirty="0" smtClean="0"/>
              <a:t>Heading 2 (Third level)</a:t>
            </a:r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601788" y="6696721"/>
            <a:ext cx="126015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3200" b="1" dirty="0" smtClean="0">
                <a:solidFill>
                  <a:schemeClr val="accent1"/>
                </a:solidFill>
              </a:rPr>
              <a:t>www.data61.csiro.au</a:t>
            </a:r>
            <a:endParaRPr lang="en-AU" sz="3200" b="1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7488809"/>
            <a:ext cx="30279975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22988859" y="2017345"/>
            <a:ext cx="5689330" cy="3471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484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0474" y="1220098"/>
            <a:ext cx="27147713" cy="33364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5422" y="8640763"/>
            <a:ext cx="27112766" cy="298116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pic>
        <p:nvPicPr>
          <p:cNvPr id="33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812289"/>
            <a:ext cx="30279975" cy="716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3761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/>
      </p:par>
    </p:tnLst>
  </p:timing>
  <p:txStyles>
    <p:titleStyle>
      <a:lvl1pPr algn="l" defTabSz="4157960" rtl="0" eaLnBrk="1" latinLnBrk="0" hangingPunct="1">
        <a:spcBef>
          <a:spcPct val="0"/>
        </a:spcBef>
        <a:buNone/>
        <a:defRPr sz="175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559235" indent="-1559235" algn="l" defTabSz="4157960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78342" indent="-1299362" algn="l" defTabSz="4157960" rtl="0" eaLnBrk="1" latinLnBrk="0" hangingPunct="1">
        <a:spcBef>
          <a:spcPct val="20000"/>
        </a:spcBef>
        <a:buFont typeface="Arial" pitchFamily="34" charset="0"/>
        <a:buChar char="–"/>
        <a:defRPr sz="12700" kern="1200">
          <a:solidFill>
            <a:schemeClr val="tx1"/>
          </a:solidFill>
          <a:latin typeface="+mn-lt"/>
          <a:ea typeface="+mn-ea"/>
          <a:cs typeface="+mn-cs"/>
        </a:defRPr>
      </a:lvl2pPr>
      <a:lvl3pPr marL="5197450" indent="-1039490" algn="l" defTabSz="4157960" rtl="0" eaLnBrk="1" latinLnBrk="0" hangingPunct="1">
        <a:spcBef>
          <a:spcPct val="20000"/>
        </a:spcBef>
        <a:buFont typeface="Arial" pitchFamily="34" charset="0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6429" indent="-1039490" algn="l" defTabSz="4157960" rtl="0" eaLnBrk="1" latinLnBrk="0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55409" indent="-1039490" algn="l" defTabSz="4157960" rtl="0" eaLnBrk="1" latinLnBrk="0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4389" indent="-1039490" algn="l" defTabSz="4157960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3369" indent="-1039490" algn="l" defTabSz="4157960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2349" indent="-1039490" algn="l" defTabSz="4157960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671329" indent="-1039490" algn="l" defTabSz="4157960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96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980" algn="l" defTabSz="415796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960" algn="l" defTabSz="415796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940" algn="l" defTabSz="415796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15919" algn="l" defTabSz="415796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4899" algn="l" defTabSz="415796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3879" algn="l" defTabSz="415796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2859" algn="l" defTabSz="415796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31839" algn="l" defTabSz="415796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tiff"/><Relationship Id="rId14" Type="http://schemas.openxmlformats.org/officeDocument/2006/relationships/image" Target="../media/image16.emf"/><Relationship Id="rId15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Relationship Id="rId4" Type="http://schemas.openxmlformats.org/officeDocument/2006/relationships/image" Target="../media/image7.jpg"/><Relationship Id="rId5" Type="http://schemas.openxmlformats.org/officeDocument/2006/relationships/hyperlink" Target="mailto:Thomas.Bochynek@monash.edu" TargetMode="External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5123" y="8105921"/>
            <a:ext cx="4493792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742" y="8057525"/>
            <a:ext cx="4600800" cy="2880293"/>
          </a:xfrm>
          <a:prstGeom prst="rect">
            <a:avLst/>
          </a:prstGeom>
        </p:spPr>
      </p:pic>
      <p:sp>
        <p:nvSpPr>
          <p:cNvPr id="24" name="Text Box 137"/>
          <p:cNvSpPr txBox="1">
            <a:spLocks noChangeArrowheads="1"/>
          </p:cNvSpPr>
          <p:nvPr/>
        </p:nvSpPr>
        <p:spPr bwMode="auto">
          <a:xfrm>
            <a:off x="10308854" y="39888420"/>
            <a:ext cx="12601399" cy="228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4176713">
              <a:defRPr>
                <a:solidFill>
                  <a:schemeClr val="tx1"/>
                </a:solidFill>
                <a:latin typeface="Arial" charset="0"/>
              </a:defRPr>
            </a:lvl1pPr>
            <a:lvl2pPr defTabSz="4176713">
              <a:defRPr>
                <a:solidFill>
                  <a:schemeClr val="tx1"/>
                </a:solidFill>
                <a:latin typeface="Arial" charset="0"/>
              </a:defRPr>
            </a:lvl2pPr>
            <a:lvl3pPr defTabSz="4176713">
              <a:defRPr>
                <a:solidFill>
                  <a:schemeClr val="tx1"/>
                </a:solidFill>
                <a:latin typeface="Arial" charset="0"/>
              </a:defRPr>
            </a:lvl3pPr>
            <a:lvl4pPr defTabSz="4176713">
              <a:defRPr>
                <a:solidFill>
                  <a:schemeClr val="tx1"/>
                </a:solidFill>
                <a:latin typeface="Arial" charset="0"/>
              </a:defRPr>
            </a:lvl4pPr>
            <a:lvl5pPr defTabSz="4176713">
              <a:defRPr>
                <a:solidFill>
                  <a:schemeClr val="tx1"/>
                </a:solidFill>
                <a:latin typeface="Arial" charset="0"/>
              </a:defRPr>
            </a:lvl5pPr>
            <a:lvl6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AU" sz="2200" b="1" cap="all" dirty="0">
                <a:solidFill>
                  <a:schemeClr val="accent1"/>
                </a:solidFill>
                <a:latin typeface="+mj-lt"/>
              </a:rPr>
              <a:t>References</a:t>
            </a:r>
          </a:p>
          <a:p>
            <a:pPr marL="342900" indent="-342900" algn="just">
              <a:spcAft>
                <a:spcPts val="300"/>
              </a:spcAft>
              <a:buAutoNum type="arabicParenR"/>
            </a:pPr>
            <a:r>
              <a:rPr lang="en-AU" sz="1600" dirty="0" smtClean="0"/>
              <a:t>Nicola </a:t>
            </a:r>
            <a:r>
              <a:rPr lang="en-AU" sz="1600" dirty="0" err="1"/>
              <a:t>Gallai</a:t>
            </a:r>
            <a:r>
              <a:rPr lang="en-AU" sz="1600" dirty="0"/>
              <a:t>, Jean-Michel </a:t>
            </a:r>
            <a:r>
              <a:rPr lang="en-AU" sz="1600" dirty="0" err="1"/>
              <a:t>Salles</a:t>
            </a:r>
            <a:r>
              <a:rPr lang="en-AU" sz="1600" dirty="0"/>
              <a:t>, Josef </a:t>
            </a:r>
            <a:r>
              <a:rPr lang="en-AU" sz="1600" dirty="0" err="1"/>
              <a:t>Settele</a:t>
            </a:r>
            <a:r>
              <a:rPr lang="en-AU" sz="1600" dirty="0"/>
              <a:t>, Bernard E. </a:t>
            </a:r>
            <a:r>
              <a:rPr lang="en-AU" sz="1600" dirty="0" err="1"/>
              <a:t>Vaissière</a:t>
            </a:r>
            <a:r>
              <a:rPr lang="en-AU" sz="1600" dirty="0"/>
              <a:t>: Economic valuation of the vulnerability of world agriculture confronted with pollinator decline. Ecological Economics (2008), doi:10.1016/j.ecolecon.2008.06.014</a:t>
            </a:r>
            <a:r>
              <a:rPr lang="en-AU" sz="1600" dirty="0" smtClean="0"/>
              <a:t>.</a:t>
            </a:r>
          </a:p>
          <a:p>
            <a:pPr marL="342900" indent="-342900" algn="just">
              <a:spcAft>
                <a:spcPts val="300"/>
              </a:spcAft>
              <a:buAutoNum type="arabicParenR"/>
            </a:pPr>
            <a:r>
              <a:rPr lang="en-AU" sz="1600" dirty="0" err="1"/>
              <a:t>Millist</a:t>
            </a:r>
            <a:r>
              <a:rPr lang="en-AU" sz="1600" dirty="0"/>
              <a:t>, Nicola, and Ali </a:t>
            </a:r>
            <a:r>
              <a:rPr lang="en-AU" sz="1600" dirty="0" err="1"/>
              <a:t>Abdalla</a:t>
            </a:r>
            <a:r>
              <a:rPr lang="en-AU" sz="1600" dirty="0"/>
              <a:t>. "Benefit–cost analysis of Australian plague locust control operations for 2010–11." </a:t>
            </a:r>
            <a:r>
              <a:rPr lang="en-AU" sz="1600" i="1" dirty="0"/>
              <a:t>ABARES report prepared for the Australian Plague Locust Commission</a:t>
            </a:r>
            <a:r>
              <a:rPr lang="en-AU" sz="1600" dirty="0"/>
              <a:t> (2011</a:t>
            </a:r>
            <a:r>
              <a:rPr lang="en-AU" sz="1600" dirty="0" smtClean="0"/>
              <a:t>).</a:t>
            </a:r>
          </a:p>
          <a:p>
            <a:pPr marL="342900" indent="-342900" algn="just">
              <a:spcAft>
                <a:spcPts val="300"/>
              </a:spcAft>
              <a:buAutoNum type="arabicParenR"/>
            </a:pPr>
            <a:r>
              <a:rPr lang="en-AU" sz="1600" dirty="0"/>
              <a:t>Pimentel, David, et al. "Environmental and economic costs of nonindigenous species in the United States." </a:t>
            </a:r>
            <a:r>
              <a:rPr lang="en-AU" sz="1600" i="1" dirty="0" err="1"/>
              <a:t>BioScience</a:t>
            </a:r>
            <a:r>
              <a:rPr lang="en-AU" sz="1600" dirty="0"/>
              <a:t> 50.1 (2000): 53-65.</a:t>
            </a:r>
          </a:p>
          <a:p>
            <a:pPr algn="just">
              <a:spcAft>
                <a:spcPts val="300"/>
              </a:spcAft>
            </a:pPr>
            <a:endParaRPr lang="en-AU" sz="1800" dirty="0">
              <a:latin typeface="+mj-lt"/>
            </a:endParaRPr>
          </a:p>
        </p:txBody>
      </p:sp>
      <p:sp>
        <p:nvSpPr>
          <p:cNvPr id="25" name="Text Box 138"/>
          <p:cNvSpPr txBox="1">
            <a:spLocks noChangeArrowheads="1"/>
          </p:cNvSpPr>
          <p:nvPr/>
        </p:nvSpPr>
        <p:spPr bwMode="auto">
          <a:xfrm>
            <a:off x="23805518" y="39888419"/>
            <a:ext cx="5141304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4176713">
              <a:defRPr>
                <a:solidFill>
                  <a:schemeClr val="tx1"/>
                </a:solidFill>
                <a:latin typeface="Arial" charset="0"/>
              </a:defRPr>
            </a:lvl1pPr>
            <a:lvl2pPr defTabSz="4176713">
              <a:defRPr>
                <a:solidFill>
                  <a:schemeClr val="tx1"/>
                </a:solidFill>
                <a:latin typeface="Arial" charset="0"/>
              </a:defRPr>
            </a:lvl2pPr>
            <a:lvl3pPr defTabSz="4176713">
              <a:defRPr>
                <a:solidFill>
                  <a:schemeClr val="tx1"/>
                </a:solidFill>
                <a:latin typeface="Arial" charset="0"/>
              </a:defRPr>
            </a:lvl3pPr>
            <a:lvl4pPr defTabSz="4176713">
              <a:defRPr>
                <a:solidFill>
                  <a:schemeClr val="tx1"/>
                </a:solidFill>
                <a:latin typeface="Arial" charset="0"/>
              </a:defRPr>
            </a:lvl4pPr>
            <a:lvl5pPr defTabSz="4176713">
              <a:defRPr>
                <a:solidFill>
                  <a:schemeClr val="tx1"/>
                </a:solidFill>
                <a:latin typeface="Arial" charset="0"/>
              </a:defRPr>
            </a:lvl5pPr>
            <a:lvl6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AU" sz="2200" b="1" cap="all" dirty="0">
                <a:solidFill>
                  <a:schemeClr val="accent1"/>
                </a:solidFill>
                <a:latin typeface="+mj-lt"/>
              </a:rPr>
              <a:t>Acknowledgements</a:t>
            </a:r>
          </a:p>
          <a:p>
            <a:pPr algn="just">
              <a:spcAft>
                <a:spcPts val="300"/>
              </a:spcAft>
            </a:pPr>
            <a:r>
              <a:rPr lang="en-US" sz="1800" dirty="0" smtClean="0">
                <a:latin typeface="+mn-lt"/>
              </a:rPr>
              <a:t>This project is supervised by Bernd Meyer (</a:t>
            </a:r>
            <a:r>
              <a:rPr lang="en-US" sz="1800" dirty="0" err="1" smtClean="0">
                <a:latin typeface="+mn-lt"/>
              </a:rPr>
              <a:t>Monash</a:t>
            </a:r>
            <a:r>
              <a:rPr lang="en-US" sz="1800" dirty="0" smtClean="0">
                <a:latin typeface="+mn-lt"/>
              </a:rPr>
              <a:t>, IT) and Martin </a:t>
            </a:r>
            <a:r>
              <a:rPr lang="en-US" sz="1800" dirty="0" err="1" smtClean="0">
                <a:latin typeface="+mn-lt"/>
              </a:rPr>
              <a:t>Burd</a:t>
            </a:r>
            <a:r>
              <a:rPr lang="en-US" sz="1800" dirty="0" smtClean="0">
                <a:latin typeface="+mn-lt"/>
              </a:rPr>
              <a:t> (</a:t>
            </a:r>
            <a:r>
              <a:rPr lang="en-US" sz="1800" dirty="0" err="1" smtClean="0">
                <a:latin typeface="+mn-lt"/>
              </a:rPr>
              <a:t>Monash</a:t>
            </a:r>
            <a:r>
              <a:rPr lang="en-US" sz="1800" dirty="0" smtClean="0">
                <a:latin typeface="+mn-lt"/>
              </a:rPr>
              <a:t>, Science). We thank our cooperator </a:t>
            </a:r>
            <a:r>
              <a:rPr lang="en-US" sz="1800" dirty="0" err="1" smtClean="0">
                <a:latin typeface="+mn-lt"/>
              </a:rPr>
              <a:t>Christoph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Kleineidam</a:t>
            </a:r>
            <a:r>
              <a:rPr lang="en-US" sz="1800" dirty="0" smtClean="0">
                <a:latin typeface="+mn-lt"/>
              </a:rPr>
              <a:t> at the University of Konstanz, Germany, and DATA61 | CSIRO for additional funding. </a:t>
            </a:r>
            <a:endParaRPr lang="en-AU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25" y="1838748"/>
            <a:ext cx="15692306" cy="3336453"/>
          </a:xfrm>
        </p:spPr>
        <p:txBody>
          <a:bodyPr/>
          <a:lstStyle/>
          <a:p>
            <a:r>
              <a:rPr lang="en-AU" dirty="0" smtClean="0"/>
              <a:t>UNDERSTANDING AND PREDICTING SWARMS</a:t>
            </a:r>
            <a:endParaRPr lang="en-AU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1572624" y="5340943"/>
            <a:ext cx="16892608" cy="895043"/>
          </a:xfrm>
        </p:spPr>
        <p:txBody>
          <a:bodyPr>
            <a:normAutofit/>
          </a:bodyPr>
          <a:lstStyle/>
          <a:p>
            <a:r>
              <a:rPr lang="en-AU" sz="4800" dirty="0" smtClean="0">
                <a:solidFill>
                  <a:schemeClr val="bg1"/>
                </a:solidFill>
              </a:rPr>
              <a:t>Thomas </a:t>
            </a:r>
            <a:r>
              <a:rPr lang="en-AU" sz="4800" dirty="0" err="1" smtClean="0">
                <a:solidFill>
                  <a:schemeClr val="bg1"/>
                </a:solidFill>
              </a:rPr>
              <a:t>Bochynek</a:t>
            </a:r>
            <a:r>
              <a:rPr lang="en-AU" sz="4800" dirty="0" smtClean="0">
                <a:solidFill>
                  <a:schemeClr val="bg1"/>
                </a:solidFill>
              </a:rPr>
              <a:t>, Monash University</a:t>
            </a:r>
            <a:endParaRPr lang="en-AU" sz="4800" dirty="0">
              <a:solidFill>
                <a:schemeClr val="bg1"/>
              </a:solidFill>
            </a:endParaRPr>
          </a:p>
        </p:txBody>
      </p:sp>
      <p:sp>
        <p:nvSpPr>
          <p:cNvPr id="30" name="Text Box 137"/>
          <p:cNvSpPr txBox="1">
            <a:spLocks noChangeArrowheads="1"/>
          </p:cNvSpPr>
          <p:nvPr/>
        </p:nvSpPr>
        <p:spPr bwMode="auto">
          <a:xfrm>
            <a:off x="3186659" y="39892288"/>
            <a:ext cx="35458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4176713">
              <a:defRPr>
                <a:solidFill>
                  <a:schemeClr val="tx1"/>
                </a:solidFill>
                <a:latin typeface="Arial" charset="0"/>
              </a:defRPr>
            </a:lvl1pPr>
            <a:lvl2pPr defTabSz="4176713">
              <a:defRPr>
                <a:solidFill>
                  <a:schemeClr val="tx1"/>
                </a:solidFill>
                <a:latin typeface="Arial" charset="0"/>
              </a:defRPr>
            </a:lvl2pPr>
            <a:lvl3pPr defTabSz="4176713">
              <a:defRPr>
                <a:solidFill>
                  <a:schemeClr val="tx1"/>
                </a:solidFill>
                <a:latin typeface="Arial" charset="0"/>
              </a:defRPr>
            </a:lvl3pPr>
            <a:lvl4pPr defTabSz="4176713">
              <a:defRPr>
                <a:solidFill>
                  <a:schemeClr val="tx1"/>
                </a:solidFill>
                <a:latin typeface="Arial" charset="0"/>
              </a:defRPr>
            </a:lvl4pPr>
            <a:lvl5pPr defTabSz="4176713">
              <a:defRPr>
                <a:solidFill>
                  <a:schemeClr val="tx1"/>
                </a:solidFill>
                <a:latin typeface="Arial" charset="0"/>
              </a:defRPr>
            </a:lvl5pPr>
            <a:lvl6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spcAft>
                <a:spcPts val="600"/>
              </a:spcAft>
              <a:tabLst>
                <a:tab pos="266700" algn="l"/>
              </a:tabLst>
            </a:pPr>
            <a:r>
              <a:rPr lang="en-AU" sz="2200" b="1" cap="all" dirty="0" smtClean="0">
                <a:solidFill>
                  <a:schemeClr val="accent1"/>
                </a:solidFill>
                <a:latin typeface="+mj-lt"/>
              </a:rPr>
              <a:t>FOR FURTHER INFORMATION</a:t>
            </a:r>
          </a:p>
          <a:p>
            <a:pPr algn="just">
              <a:spcAft>
                <a:spcPts val="300"/>
              </a:spcAft>
              <a:tabLst>
                <a:tab pos="288000" algn="l"/>
              </a:tabLst>
            </a:pPr>
            <a:r>
              <a:rPr lang="en-AU" sz="1800" dirty="0" smtClean="0">
                <a:latin typeface="+mj-lt"/>
              </a:rPr>
              <a:t>Thomas </a:t>
            </a:r>
            <a:r>
              <a:rPr lang="en-AU" sz="1800" dirty="0" err="1" smtClean="0">
                <a:latin typeface="+mj-lt"/>
              </a:rPr>
              <a:t>Bochynek</a:t>
            </a:r>
            <a:endParaRPr lang="en-AU" sz="1800" dirty="0" smtClean="0">
              <a:latin typeface="+mj-lt"/>
            </a:endParaRPr>
          </a:p>
          <a:p>
            <a:pPr algn="just">
              <a:spcAft>
                <a:spcPts val="300"/>
              </a:spcAft>
              <a:tabLst>
                <a:tab pos="288000" algn="l"/>
              </a:tabLst>
            </a:pPr>
            <a:endParaRPr lang="en-AU" sz="500" dirty="0" smtClean="0">
              <a:latin typeface="+mj-lt"/>
            </a:endParaRPr>
          </a:p>
          <a:p>
            <a:pPr algn="just">
              <a:spcAft>
                <a:spcPts val="300"/>
              </a:spcAft>
              <a:tabLst>
                <a:tab pos="288000" algn="l"/>
              </a:tabLst>
            </a:pPr>
            <a:r>
              <a:rPr lang="en-AU" sz="1800" dirty="0" smtClean="0">
                <a:latin typeface="+mj-lt"/>
                <a:hlinkClick r:id="rId5"/>
              </a:rPr>
              <a:t>Thomas.Bochynek@monash.edu</a:t>
            </a:r>
            <a:endParaRPr lang="en-AU" sz="1800" dirty="0" smtClean="0">
              <a:latin typeface="+mj-lt"/>
            </a:endParaRPr>
          </a:p>
          <a:p>
            <a:pPr algn="just">
              <a:spcAft>
                <a:spcPts val="300"/>
              </a:spcAft>
              <a:tabLst>
                <a:tab pos="288000" algn="l"/>
              </a:tabLst>
            </a:pPr>
            <a:r>
              <a:rPr lang="en-AU" sz="1800" dirty="0" err="1" smtClean="0">
                <a:latin typeface="+mj-lt"/>
              </a:rPr>
              <a:t>www.ThomasBochynek.com</a:t>
            </a:r>
            <a:endParaRPr lang="en-AU" sz="1800" dirty="0" smtClean="0">
              <a:latin typeface="+mj-lt"/>
            </a:endParaRPr>
          </a:p>
          <a:p>
            <a:pPr algn="just">
              <a:spcAft>
                <a:spcPts val="300"/>
              </a:spcAft>
              <a:tabLst>
                <a:tab pos="288000" algn="l"/>
              </a:tabLst>
            </a:pPr>
            <a:endParaRPr lang="en-AU" sz="1800" dirty="0" smtClean="0">
              <a:latin typeface="+mj-lt"/>
            </a:endParaRP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1572624" y="5976739"/>
            <a:ext cx="10507035" cy="1152030"/>
          </a:xfrm>
        </p:spPr>
        <p:txBody>
          <a:bodyPr>
            <a:normAutofit/>
          </a:bodyPr>
          <a:lstStyle/>
          <a:p>
            <a:r>
              <a:rPr lang="en-AU" sz="3600" dirty="0" err="1">
                <a:solidFill>
                  <a:schemeClr val="bg1"/>
                </a:solidFill>
              </a:rPr>
              <a:t>Thomas.Bochynek@monash.edu</a:t>
            </a:r>
            <a:r>
              <a:rPr lang="en-AU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572624" y="8127885"/>
            <a:ext cx="19400011" cy="1135322"/>
          </a:xfrm>
        </p:spPr>
        <p:txBody>
          <a:bodyPr/>
          <a:lstStyle/>
          <a:p>
            <a:pPr algn="just"/>
            <a:r>
              <a:rPr lang="en-US" dirty="0" smtClean="0"/>
              <a:t>Why care about swarms?</a:t>
            </a:r>
            <a:endParaRPr lang="en-US" dirty="0"/>
          </a:p>
        </p:txBody>
      </p:sp>
      <p:sp>
        <p:nvSpPr>
          <p:cNvPr id="59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1572624" y="9158898"/>
            <a:ext cx="12890127" cy="3561413"/>
          </a:xfrm>
        </p:spPr>
        <p:txBody>
          <a:bodyPr>
            <a:noAutofit/>
          </a:bodyPr>
          <a:lstStyle/>
          <a:p>
            <a:pPr algn="just"/>
            <a:r>
              <a:rPr lang="en-AU" sz="3500" dirty="0" smtClean="0"/>
              <a:t>Insect swarms play a significant environmental role: as pollinators; crop pests; soil turners; or as invaders, damaging local biodiversity.</a:t>
            </a:r>
            <a:endParaRPr lang="en-AU" sz="3500" dirty="0"/>
          </a:p>
          <a:p>
            <a:pPr algn="just"/>
            <a:r>
              <a:rPr lang="en-AU" sz="3500" dirty="0" smtClean="0"/>
              <a:t>Beyond environmental considerations, they have an impact on the producing industry: bees pollinate most commercial crops; locusts damage farmland and cattle grazing ground; ants interfere with livestock production and farming.</a:t>
            </a:r>
          </a:p>
          <a:p>
            <a:pPr algn="just"/>
            <a:endParaRPr lang="en-AU" sz="3500" dirty="0"/>
          </a:p>
          <a:p>
            <a:pPr algn="just"/>
            <a:endParaRPr lang="en-AU" sz="35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467" y="8066690"/>
            <a:ext cx="4320000" cy="2880000"/>
          </a:xfrm>
          <a:prstGeom prst="rect">
            <a:avLst/>
          </a:prstGeom>
        </p:spPr>
      </p:pic>
      <p:sp>
        <p:nvSpPr>
          <p:cNvPr id="68" name="Content Placeholder 10"/>
          <p:cNvSpPr>
            <a:spLocks noGrp="1"/>
          </p:cNvSpPr>
          <p:nvPr>
            <p:ph sz="half" idx="1"/>
          </p:nvPr>
        </p:nvSpPr>
        <p:spPr>
          <a:xfrm>
            <a:off x="1572624" y="13432435"/>
            <a:ext cx="19400011" cy="1135322"/>
          </a:xfrm>
        </p:spPr>
        <p:txBody>
          <a:bodyPr/>
          <a:lstStyle/>
          <a:p>
            <a:pPr algn="just"/>
            <a:r>
              <a:rPr lang="en-US" dirty="0" smtClean="0"/>
              <a:t>What is the challenge?</a:t>
            </a:r>
            <a:endParaRPr lang="en-US" dirty="0"/>
          </a:p>
        </p:txBody>
      </p:sp>
      <p:sp>
        <p:nvSpPr>
          <p:cNvPr id="69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1572624" y="14498451"/>
            <a:ext cx="12890127" cy="5185404"/>
          </a:xfrm>
        </p:spPr>
        <p:txBody>
          <a:bodyPr>
            <a:noAutofit/>
          </a:bodyPr>
          <a:lstStyle/>
          <a:p>
            <a:pPr algn="just"/>
            <a:r>
              <a:rPr lang="en-AU" sz="3500" dirty="0" smtClean="0"/>
              <a:t>Despite small body size and limited intelligence of individual insects, swarms of insects show highly complex behaviour. This unexpected complexity from limited individuals is termed “swarm intelligence”. </a:t>
            </a:r>
            <a:r>
              <a:rPr lang="en-AU" sz="3500" dirty="0"/>
              <a:t>It is hard to predict swarm behaviour based solely on the understanding of the behaviour of an individual.</a:t>
            </a:r>
          </a:p>
          <a:p>
            <a:pPr algn="just"/>
            <a:r>
              <a:rPr lang="en-AU" sz="3500" dirty="0" smtClean="0"/>
              <a:t>The challenge is to build mathematical models that capture this complexity for the prediction of swarm </a:t>
            </a:r>
            <a:r>
              <a:rPr lang="en-AU" sz="3500" dirty="0"/>
              <a:t>behaviour. </a:t>
            </a:r>
            <a:endParaRPr lang="en-AU" sz="3500" dirty="0" smtClean="0"/>
          </a:p>
          <a:p>
            <a:pPr algn="just"/>
            <a:r>
              <a:rPr lang="en-AU" sz="3500" dirty="0" smtClean="0"/>
              <a:t>In </a:t>
            </a:r>
            <a:r>
              <a:rPr lang="en-AU" sz="3500" dirty="0"/>
              <a:t>my research, I investigate </a:t>
            </a:r>
            <a:r>
              <a:rPr lang="en-AU" sz="3500" dirty="0" smtClean="0"/>
              <a:t>self-organised infrastructure construction behaviour in </a:t>
            </a:r>
            <a:r>
              <a:rPr lang="en-AU" sz="3500" dirty="0"/>
              <a:t>American leaf-cutter ants. </a:t>
            </a:r>
          </a:p>
          <a:p>
            <a:pPr algn="just"/>
            <a:endParaRPr lang="en-AU" sz="3500" dirty="0" smtClean="0"/>
          </a:p>
        </p:txBody>
      </p:sp>
      <p:sp>
        <p:nvSpPr>
          <p:cNvPr id="70" name="Content Placeholder 10"/>
          <p:cNvSpPr>
            <a:spLocks noGrp="1"/>
          </p:cNvSpPr>
          <p:nvPr>
            <p:ph sz="half" idx="1"/>
          </p:nvPr>
        </p:nvSpPr>
        <p:spPr>
          <a:xfrm>
            <a:off x="2178547" y="20585894"/>
            <a:ext cx="26744226" cy="1110170"/>
          </a:xfrm>
        </p:spPr>
        <p:txBody>
          <a:bodyPr>
            <a:noAutofit/>
          </a:bodyPr>
          <a:lstStyle/>
          <a:p>
            <a:pPr algn="just"/>
            <a:r>
              <a:rPr lang="en-AU" dirty="0" smtClean="0"/>
              <a:t>How to decipher swarm behaviour? – Infrastructure construction in Ants</a:t>
            </a:r>
            <a:endParaRPr lang="en-AU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552608" y="13026779"/>
            <a:ext cx="2741291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533" y="13583735"/>
            <a:ext cx="7518997" cy="6181437"/>
          </a:xfrm>
          <a:prstGeom prst="rect">
            <a:avLst/>
          </a:prstGeom>
        </p:spPr>
      </p:pic>
      <p:sp>
        <p:nvSpPr>
          <p:cNvPr id="74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3371771" y="13681497"/>
            <a:ext cx="5551002" cy="5388394"/>
          </a:xfrm>
        </p:spPr>
        <p:txBody>
          <a:bodyPr>
            <a:noAutofit/>
          </a:bodyPr>
          <a:lstStyle/>
          <a:p>
            <a:pPr algn="just"/>
            <a:r>
              <a:rPr lang="en-AU" sz="3500" i="1" dirty="0" smtClean="0"/>
              <a:t>Ant highway carved through rainforest undergrowth.  Trail construction is self-organised,    </a:t>
            </a:r>
            <a:r>
              <a:rPr lang="en-AU" sz="3500" i="1" dirty="0"/>
              <a:t>w</a:t>
            </a:r>
            <a:r>
              <a:rPr lang="en-AU" sz="3500" i="1" dirty="0" smtClean="0"/>
              <a:t>ithout planning staff or centralised knowledge about the environment</a:t>
            </a:r>
            <a:endParaRPr lang="en-AU" sz="3500" i="1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307" y="1810533"/>
            <a:ext cx="5040000" cy="5040000"/>
          </a:xfrm>
          <a:prstGeom prst="rect">
            <a:avLst/>
          </a:prstGeom>
        </p:spPr>
      </p:pic>
      <p:sp>
        <p:nvSpPr>
          <p:cNvPr id="84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929853" y="23095076"/>
            <a:ext cx="6013375" cy="707169"/>
          </a:xfrm>
        </p:spPr>
        <p:txBody>
          <a:bodyPr>
            <a:noAutofit/>
          </a:bodyPr>
          <a:lstStyle/>
          <a:p>
            <a:pPr algn="just"/>
            <a:r>
              <a:rPr lang="en-AU" sz="5000" b="1" dirty="0" smtClean="0">
                <a:solidFill>
                  <a:schemeClr val="accent1">
                    <a:lumMod val="75000"/>
                  </a:schemeClr>
                </a:solidFill>
              </a:rPr>
              <a:t>From Nature …</a:t>
            </a:r>
          </a:p>
          <a:p>
            <a:pPr algn="just"/>
            <a:endParaRPr lang="en-AU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65" y="39699072"/>
            <a:ext cx="2261057" cy="226105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209773" y="23977013"/>
            <a:ext cx="82456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511641" y="23977013"/>
            <a:ext cx="82456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0677151" y="23977013"/>
            <a:ext cx="82456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12231720" y="23059365"/>
            <a:ext cx="6013375" cy="707169"/>
          </a:xfrm>
        </p:spPr>
        <p:txBody>
          <a:bodyPr>
            <a:noAutofit/>
          </a:bodyPr>
          <a:lstStyle/>
          <a:p>
            <a:pPr algn="just"/>
            <a:r>
              <a:rPr lang="en-AU" sz="5000" b="1" dirty="0" smtClean="0">
                <a:solidFill>
                  <a:schemeClr val="accent1">
                    <a:lumMod val="75000"/>
                  </a:schemeClr>
                </a:solidFill>
              </a:rPr>
              <a:t>… to Data … </a:t>
            </a:r>
            <a:endParaRPr lang="en-AU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1397231" y="23095502"/>
            <a:ext cx="8288372" cy="666190"/>
          </a:xfrm>
        </p:spPr>
        <p:txBody>
          <a:bodyPr>
            <a:noAutofit/>
          </a:bodyPr>
          <a:lstStyle/>
          <a:p>
            <a:pPr algn="just"/>
            <a:r>
              <a:rPr lang="en-AU" sz="5000" b="1" dirty="0" smtClean="0">
                <a:solidFill>
                  <a:schemeClr val="accent1">
                    <a:lumMod val="75000"/>
                  </a:schemeClr>
                </a:solidFill>
              </a:rPr>
              <a:t>… to Mathematical Models</a:t>
            </a:r>
          </a:p>
          <a:p>
            <a:pPr algn="just"/>
            <a:endParaRPr lang="en-AU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209773" y="24192761"/>
            <a:ext cx="8245623" cy="1690381"/>
          </a:xfrm>
        </p:spPr>
        <p:txBody>
          <a:bodyPr>
            <a:noAutofit/>
          </a:bodyPr>
          <a:lstStyle/>
          <a:p>
            <a:pPr algn="just"/>
            <a:r>
              <a:rPr lang="en-AU" sz="3500" dirty="0" smtClean="0"/>
              <a:t>Based on observations in nature, I conduct laboratory experiments to trigger road clearing behaviour:</a:t>
            </a:r>
          </a:p>
          <a:p>
            <a:pPr algn="just"/>
            <a:endParaRPr lang="en-AU" sz="3500" dirty="0"/>
          </a:p>
          <a:p>
            <a:pPr algn="just"/>
            <a:endParaRPr lang="en-AU" sz="3500" dirty="0" smtClean="0"/>
          </a:p>
          <a:p>
            <a:pPr algn="just"/>
            <a:endParaRPr lang="en-AU" sz="3500" dirty="0"/>
          </a:p>
          <a:p>
            <a:pPr algn="just"/>
            <a:endParaRPr lang="en-AU" sz="3500" dirty="0" smtClean="0"/>
          </a:p>
          <a:p>
            <a:pPr algn="just"/>
            <a:endParaRPr lang="en-AU" sz="3500" dirty="0"/>
          </a:p>
          <a:p>
            <a:pPr algn="just"/>
            <a:endParaRPr lang="en-AU" sz="3500" dirty="0" smtClean="0"/>
          </a:p>
          <a:p>
            <a:pPr algn="just"/>
            <a:endParaRPr lang="en-AU" sz="3500" dirty="0"/>
          </a:p>
          <a:p>
            <a:pPr algn="just"/>
            <a:endParaRPr lang="en-AU" sz="3500" dirty="0" smtClean="0"/>
          </a:p>
          <a:p>
            <a:pPr algn="just"/>
            <a:endParaRPr lang="en-AU" sz="3500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11511641" y="24192761"/>
            <a:ext cx="8245623" cy="1690381"/>
          </a:xfrm>
        </p:spPr>
        <p:txBody>
          <a:bodyPr>
            <a:noAutofit/>
          </a:bodyPr>
          <a:lstStyle/>
          <a:p>
            <a:pPr algn="just"/>
            <a:r>
              <a:rPr lang="en-AU" sz="3500" dirty="0" smtClean="0"/>
              <a:t>From experiment and field recordings, </a:t>
            </a:r>
            <a:br>
              <a:rPr lang="en-AU" sz="3500" dirty="0" smtClean="0"/>
            </a:br>
            <a:r>
              <a:rPr lang="en-AU" sz="3500" dirty="0" smtClean="0"/>
              <a:t>I extract behavioural data via image tracking and visualisation techniques:</a:t>
            </a:r>
            <a:endParaRPr lang="en-AU" sz="3500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0677150" y="24170213"/>
            <a:ext cx="8245623" cy="2732318"/>
          </a:xfrm>
        </p:spPr>
        <p:txBody>
          <a:bodyPr>
            <a:noAutofit/>
          </a:bodyPr>
          <a:lstStyle/>
          <a:p>
            <a:pPr algn="just"/>
            <a:r>
              <a:rPr lang="en-AU" sz="3500" dirty="0" smtClean="0"/>
              <a:t>By matching observations of trail clearing with conditions under which they occur, </a:t>
            </a:r>
            <a:br>
              <a:rPr lang="en-AU" sz="3500" dirty="0" smtClean="0"/>
            </a:br>
            <a:r>
              <a:rPr lang="en-AU" sz="3500" dirty="0" smtClean="0"/>
              <a:t>I build stochastic models of the swarm’s trail clearing behaviour:</a:t>
            </a:r>
            <a:endParaRPr lang="en-AU" sz="3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" b="8626"/>
          <a:stretch/>
        </p:blipFill>
        <p:spPr>
          <a:xfrm>
            <a:off x="2206956" y="25950342"/>
            <a:ext cx="7920000" cy="474893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72" y="31859984"/>
            <a:ext cx="7968385" cy="5314988"/>
          </a:xfrm>
          <a:prstGeom prst="rect">
            <a:avLst/>
          </a:prstGeom>
        </p:spPr>
      </p:pic>
      <p:sp>
        <p:nvSpPr>
          <p:cNvPr id="46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209773" y="30745765"/>
            <a:ext cx="8245623" cy="1690381"/>
          </a:xfrm>
        </p:spPr>
        <p:txBody>
          <a:bodyPr>
            <a:noAutofit/>
          </a:bodyPr>
          <a:lstStyle/>
          <a:p>
            <a:pPr algn="just"/>
            <a:r>
              <a:rPr lang="en-AU" sz="3500" i="1" dirty="0"/>
              <a:t>Observation of cleared trail in nature</a:t>
            </a:r>
          </a:p>
          <a:p>
            <a:pPr algn="just"/>
            <a:endParaRPr lang="en-AU" sz="3500" dirty="0"/>
          </a:p>
          <a:p>
            <a:pPr algn="just"/>
            <a:endParaRPr lang="en-AU" sz="3500" dirty="0" smtClean="0"/>
          </a:p>
          <a:p>
            <a:pPr algn="just"/>
            <a:endParaRPr lang="en-AU" sz="3500" dirty="0"/>
          </a:p>
          <a:p>
            <a:pPr algn="just"/>
            <a:endParaRPr lang="en-AU" sz="3500" dirty="0" smtClean="0"/>
          </a:p>
          <a:p>
            <a:pPr algn="just"/>
            <a:endParaRPr lang="en-AU" sz="3500" dirty="0"/>
          </a:p>
          <a:p>
            <a:pPr algn="just"/>
            <a:endParaRPr lang="en-AU" sz="3500" dirty="0" smtClean="0"/>
          </a:p>
          <a:p>
            <a:pPr algn="just"/>
            <a:endParaRPr lang="en-AU" sz="3500" dirty="0"/>
          </a:p>
          <a:p>
            <a:pPr algn="just"/>
            <a:endParaRPr lang="en-AU" sz="3500" dirty="0" smtClean="0"/>
          </a:p>
          <a:p>
            <a:pPr algn="just"/>
            <a:endParaRPr lang="en-AU" sz="3500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178547" y="37221303"/>
            <a:ext cx="7968384" cy="1690381"/>
          </a:xfrm>
        </p:spPr>
        <p:txBody>
          <a:bodyPr>
            <a:noAutofit/>
          </a:bodyPr>
          <a:lstStyle/>
          <a:p>
            <a:pPr algn="just"/>
            <a:r>
              <a:rPr lang="en-AU" sz="3500" i="1" dirty="0" smtClean="0"/>
              <a:t>Simulated cleared trail with obstructions </a:t>
            </a:r>
            <a:r>
              <a:rPr lang="en-AU" sz="3500" i="1" dirty="0"/>
              <a:t>in the laboratory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" b="2643"/>
          <a:stretch/>
        </p:blipFill>
        <p:spPr>
          <a:xfrm>
            <a:off x="11511641" y="25973331"/>
            <a:ext cx="7920000" cy="5003438"/>
          </a:xfrm>
          <a:prstGeom prst="rect">
            <a:avLst/>
          </a:prstGeom>
        </p:spPr>
      </p:pic>
      <p:sp>
        <p:nvSpPr>
          <p:cNvPr id="49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11511641" y="30982902"/>
            <a:ext cx="8245623" cy="842154"/>
          </a:xfrm>
        </p:spPr>
        <p:txBody>
          <a:bodyPr>
            <a:noAutofit/>
          </a:bodyPr>
          <a:lstStyle/>
          <a:p>
            <a:pPr algn="just"/>
            <a:r>
              <a:rPr lang="en-AU" sz="3500" i="1" dirty="0" smtClean="0"/>
              <a:t>Tracking of ant position and speed</a:t>
            </a:r>
            <a:endParaRPr lang="en-AU" sz="35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3"/>
          <a:srcRect t="13749" b="11619"/>
          <a:stretch/>
        </p:blipFill>
        <p:spPr>
          <a:xfrm>
            <a:off x="11511640" y="31929138"/>
            <a:ext cx="7920000" cy="5292165"/>
          </a:xfrm>
          <a:prstGeom prst="rect">
            <a:avLst/>
          </a:prstGeom>
        </p:spPr>
      </p:pic>
      <p:sp>
        <p:nvSpPr>
          <p:cNvPr id="51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11516683" y="37271935"/>
            <a:ext cx="8245623" cy="1690381"/>
          </a:xfrm>
        </p:spPr>
        <p:txBody>
          <a:bodyPr>
            <a:noAutofit/>
          </a:bodyPr>
          <a:lstStyle/>
          <a:p>
            <a:pPr algn="just"/>
            <a:r>
              <a:rPr lang="en-AU" sz="3500" i="1" dirty="0" smtClean="0"/>
              <a:t>Visualisation and measurement of ant density over time</a:t>
            </a:r>
            <a:endParaRPr lang="en-AU" sz="3500" dirty="0"/>
          </a:p>
        </p:txBody>
      </p:sp>
      <p:sp>
        <p:nvSpPr>
          <p:cNvPr id="54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176306" y="21543934"/>
            <a:ext cx="26645295" cy="1306644"/>
          </a:xfrm>
        </p:spPr>
        <p:txBody>
          <a:bodyPr>
            <a:noAutofit/>
          </a:bodyPr>
          <a:lstStyle/>
          <a:p>
            <a:pPr algn="just"/>
            <a:r>
              <a:rPr lang="en-AU" sz="3500" dirty="0" smtClean="0"/>
              <a:t>Under what conditions are the above trails built? How does a swarm without central intelligence make these decisions? To answer these questions, </a:t>
            </a:r>
            <a:br>
              <a:rPr lang="en-AU" sz="3500" dirty="0" smtClean="0"/>
            </a:br>
            <a:r>
              <a:rPr lang="en-AU" sz="3500" dirty="0" smtClean="0"/>
              <a:t>I artificially obstruct cleared trails and build mathematical models based on the swarm response.</a:t>
            </a:r>
            <a:endParaRPr lang="en-AU" sz="3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150" y="26484443"/>
            <a:ext cx="7920000" cy="4730000"/>
          </a:xfrm>
          <a:prstGeom prst="rect">
            <a:avLst/>
          </a:prstGeom>
        </p:spPr>
      </p:pic>
      <p:sp>
        <p:nvSpPr>
          <p:cNvPr id="56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0719900" y="31290376"/>
            <a:ext cx="8245623" cy="1536710"/>
          </a:xfrm>
        </p:spPr>
        <p:txBody>
          <a:bodyPr>
            <a:noAutofit/>
          </a:bodyPr>
          <a:lstStyle/>
          <a:p>
            <a:pPr algn="just"/>
            <a:r>
              <a:rPr lang="en-AU" sz="3500" i="1" dirty="0" smtClean="0"/>
              <a:t>Matching simulation to behavioural data, showing gradual process of trail clearing</a:t>
            </a:r>
            <a:endParaRPr lang="en-AU" sz="3500" dirty="0"/>
          </a:p>
        </p:txBody>
      </p:sp>
      <p:sp>
        <p:nvSpPr>
          <p:cNvPr id="13" name="Rounded Rectangle 12"/>
          <p:cNvSpPr/>
          <p:nvPr/>
        </p:nvSpPr>
        <p:spPr>
          <a:xfrm>
            <a:off x="20677150" y="32888665"/>
            <a:ext cx="8245623" cy="4784533"/>
          </a:xfrm>
          <a:prstGeom prst="roundRect">
            <a:avLst>
              <a:gd name="adj" fmla="val 7045"/>
            </a:avLst>
          </a:prstGeom>
          <a:noFill/>
          <a:ln w="190500">
            <a:solidFill>
              <a:srgbClr val="2AB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0972635" y="33325955"/>
            <a:ext cx="7704856" cy="3800829"/>
          </a:xfrm>
        </p:spPr>
        <p:txBody>
          <a:bodyPr>
            <a:noAutofit/>
          </a:bodyPr>
          <a:lstStyle/>
          <a:p>
            <a:pPr algn="just"/>
            <a:r>
              <a:rPr lang="en-AU" sz="3500" dirty="0" smtClean="0"/>
              <a:t>As a result of my research, I can predict occurrence and location of swarm level infrastructure construction.</a:t>
            </a:r>
          </a:p>
          <a:p>
            <a:pPr algn="just"/>
            <a:r>
              <a:rPr lang="en-AU" sz="3500" dirty="0" smtClean="0"/>
              <a:t>The tools I develop are tailored to this behaviour – but the methods used are applicable to understanding a wide range of swarming species and behaviours.</a:t>
            </a:r>
            <a:endParaRPr lang="en-AU" sz="3500" dirty="0"/>
          </a:p>
        </p:txBody>
      </p:sp>
      <p:sp>
        <p:nvSpPr>
          <p:cNvPr id="15" name="TextBox 14"/>
          <p:cNvSpPr txBox="1"/>
          <p:nvPr/>
        </p:nvSpPr>
        <p:spPr>
          <a:xfrm>
            <a:off x="14965889" y="11087465"/>
            <a:ext cx="5680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b="1" dirty="0">
                <a:solidFill>
                  <a:schemeClr val="tx2"/>
                </a:solidFill>
              </a:rPr>
              <a:t> </a:t>
            </a:r>
            <a:r>
              <a:rPr lang="en-AU" sz="5000" b="1" dirty="0" smtClean="0">
                <a:solidFill>
                  <a:schemeClr val="tx2"/>
                </a:solidFill>
              </a:rPr>
              <a:t>     </a:t>
            </a:r>
            <a:r>
              <a:rPr lang="en-AU" sz="2000" b="1" dirty="0" smtClean="0">
                <a:solidFill>
                  <a:schemeClr val="tx2"/>
                </a:solidFill>
              </a:rPr>
              <a:t> </a:t>
            </a:r>
            <a:r>
              <a:rPr lang="en-AU" sz="5000" b="1" dirty="0" smtClean="0">
                <a:solidFill>
                  <a:schemeClr val="tx2"/>
                </a:solidFill>
              </a:rPr>
              <a:t>240Bn / year</a:t>
            </a:r>
            <a:endParaRPr lang="en-AU" sz="5000" b="1" dirty="0">
              <a:solidFill>
                <a:schemeClr val="tx2"/>
              </a:solidFill>
            </a:endParaRPr>
          </a:p>
          <a:p>
            <a:r>
              <a:rPr lang="en-AU" sz="3000" dirty="0" smtClean="0">
                <a:solidFill>
                  <a:schemeClr val="tx2"/>
                </a:solidFill>
              </a:rPr>
              <a:t>     Crop production world wide</a:t>
            </a:r>
            <a:endParaRPr lang="en-AU" sz="30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03212" y="11184780"/>
            <a:ext cx="3145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baseline="30000" dirty="0">
                <a:solidFill>
                  <a:schemeClr val="tx2"/>
                </a:solidFill>
              </a:rPr>
              <a:t>1</a:t>
            </a:r>
            <a:endParaRPr lang="en-AU" sz="3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9974377" y="11087465"/>
            <a:ext cx="457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5000" b="1" dirty="0">
                <a:solidFill>
                  <a:schemeClr val="tx2"/>
                </a:solidFill>
              </a:rPr>
              <a:t> </a:t>
            </a:r>
            <a:r>
              <a:rPr lang="en-AU" sz="5000" b="1" dirty="0" smtClean="0">
                <a:solidFill>
                  <a:schemeClr val="tx2"/>
                </a:solidFill>
              </a:rPr>
              <a:t> 1Bn / year</a:t>
            </a:r>
          </a:p>
          <a:p>
            <a:pPr algn="r"/>
            <a:r>
              <a:rPr lang="en-AU" sz="3000" dirty="0" smtClean="0">
                <a:solidFill>
                  <a:schemeClr val="tx2"/>
                </a:solidFill>
              </a:rPr>
              <a:t> Damages in Australia</a:t>
            </a:r>
            <a:endParaRPr lang="en-AU" sz="3000" dirty="0">
              <a:solidFill>
                <a:schemeClr val="tx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420432" y="11184780"/>
            <a:ext cx="3145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baseline="30000" dirty="0" smtClean="0">
                <a:solidFill>
                  <a:schemeClr val="tx2"/>
                </a:solidFill>
              </a:rPr>
              <a:t>2</a:t>
            </a:r>
            <a:endParaRPr lang="en-AU" sz="30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5005083" y="11087465"/>
            <a:ext cx="3937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5000" b="1" dirty="0">
                <a:solidFill>
                  <a:schemeClr val="tx2"/>
                </a:solidFill>
              </a:rPr>
              <a:t> </a:t>
            </a:r>
            <a:r>
              <a:rPr lang="en-AU" sz="5000" b="1" dirty="0" smtClean="0">
                <a:solidFill>
                  <a:schemeClr val="tx2"/>
                </a:solidFill>
              </a:rPr>
              <a:t> 2Bn / year</a:t>
            </a:r>
            <a:endParaRPr lang="en-AU" sz="5000" b="1" dirty="0">
              <a:solidFill>
                <a:schemeClr val="tx2"/>
              </a:solidFill>
            </a:endParaRPr>
          </a:p>
          <a:p>
            <a:pPr algn="r"/>
            <a:r>
              <a:rPr lang="en-AU" sz="3000" dirty="0" smtClean="0">
                <a:solidFill>
                  <a:schemeClr val="tx2"/>
                </a:solidFill>
              </a:rPr>
              <a:t>Damages in the USA</a:t>
            </a:r>
            <a:endParaRPr lang="en-AU" sz="30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808268" y="11184780"/>
            <a:ext cx="3145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baseline="30000" dirty="0" smtClean="0">
                <a:solidFill>
                  <a:schemeClr val="tx2"/>
                </a:solidFill>
              </a:rPr>
              <a:t>3</a:t>
            </a:r>
            <a:endParaRPr lang="en-AU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364644" y="10929267"/>
            <a:ext cx="6399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0" b="1" dirty="0" smtClean="0">
                <a:solidFill>
                  <a:schemeClr val="tx2"/>
                </a:solidFill>
              </a:rPr>
              <a:t>$</a:t>
            </a:r>
            <a:endParaRPr lang="en-AU" sz="7000" dirty="0"/>
          </a:p>
        </p:txBody>
      </p:sp>
      <p:sp>
        <p:nvSpPr>
          <p:cNvPr id="79" name="TextBox 78"/>
          <p:cNvSpPr txBox="1"/>
          <p:nvPr/>
        </p:nvSpPr>
        <p:spPr>
          <a:xfrm>
            <a:off x="21106346" y="10929267"/>
            <a:ext cx="6399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0" b="1" dirty="0" smtClean="0">
                <a:solidFill>
                  <a:schemeClr val="tx2"/>
                </a:solidFill>
              </a:rPr>
              <a:t>$</a:t>
            </a:r>
            <a:endParaRPr lang="en-AU" sz="7000" dirty="0"/>
          </a:p>
        </p:txBody>
      </p:sp>
      <p:sp>
        <p:nvSpPr>
          <p:cNvPr id="80" name="TextBox 79"/>
          <p:cNvSpPr txBox="1"/>
          <p:nvPr/>
        </p:nvSpPr>
        <p:spPr>
          <a:xfrm>
            <a:off x="25508221" y="10929267"/>
            <a:ext cx="6399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0" b="1" dirty="0" smtClean="0">
                <a:solidFill>
                  <a:schemeClr val="tx2"/>
                </a:solidFill>
              </a:rPr>
              <a:t>$</a:t>
            </a:r>
            <a:endParaRPr lang="en-AU" sz="7000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1552608" y="20378241"/>
            <a:ext cx="2741291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9"/>
          <p:cNvSpPr/>
          <p:nvPr/>
        </p:nvSpPr>
        <p:spPr>
          <a:xfrm rot="5400000">
            <a:off x="2063579" y="23294226"/>
            <a:ext cx="761612" cy="429195"/>
          </a:xfrm>
          <a:prstGeom prst="triangle">
            <a:avLst/>
          </a:prstGeom>
          <a:solidFill>
            <a:srgbClr val="2A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Triangle 59"/>
          <p:cNvSpPr/>
          <p:nvPr/>
        </p:nvSpPr>
        <p:spPr>
          <a:xfrm rot="5400000">
            <a:off x="11345431" y="23294227"/>
            <a:ext cx="761612" cy="429195"/>
          </a:xfrm>
          <a:prstGeom prst="triangle">
            <a:avLst/>
          </a:prstGeom>
          <a:solidFill>
            <a:srgbClr val="2A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Triangle 60"/>
          <p:cNvSpPr/>
          <p:nvPr/>
        </p:nvSpPr>
        <p:spPr>
          <a:xfrm rot="5400000">
            <a:off x="20510942" y="23294227"/>
            <a:ext cx="761612" cy="429195"/>
          </a:xfrm>
          <a:prstGeom prst="triangle">
            <a:avLst/>
          </a:prstGeom>
          <a:solidFill>
            <a:srgbClr val="2A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43" y="39892288"/>
            <a:ext cx="1351883" cy="180251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659550" y="20810289"/>
            <a:ext cx="0" cy="17353928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7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 Poster">
  <a:themeElements>
    <a:clrScheme name="CSIRO DATA6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007A53"/>
      </a:accent2>
      <a:accent3>
        <a:srgbClr val="6D2077"/>
      </a:accent3>
      <a:accent4>
        <a:srgbClr val="004B87"/>
      </a:accent4>
      <a:accent5>
        <a:srgbClr val="78BE20"/>
      </a:accent5>
      <a:accent6>
        <a:srgbClr val="2DCCD3"/>
      </a:accent6>
      <a:hlink>
        <a:srgbClr val="00313C"/>
      </a:hlink>
      <a:folHlink>
        <a:srgbClr val="E4002B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Data61 A0 Poster</Template>
  <TotalTime>1361</TotalTime>
  <Words>489</Words>
  <Application>Microsoft Macintosh PowerPoint</Application>
  <PresentationFormat>Custom</PresentationFormat>
  <Paragraphs>64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A0 Poster</vt:lpstr>
      <vt:lpstr>UNDERSTANDING AND PREDICTING SWARMS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PREDICTING SWARMS</dc:title>
  <dc:creator>Microsoft Office User</dc:creator>
  <cp:lastModifiedBy>Microsoft Office User</cp:lastModifiedBy>
  <cp:revision>59</cp:revision>
  <cp:lastPrinted>2015-09-29T23:48:28Z</cp:lastPrinted>
  <dcterms:created xsi:type="dcterms:W3CDTF">2015-09-28T01:33:48Z</dcterms:created>
  <dcterms:modified xsi:type="dcterms:W3CDTF">2015-10-28T09:30:30Z</dcterms:modified>
</cp:coreProperties>
</file>